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4" r:id="rId15"/>
    <p:sldId id="272" r:id="rId16"/>
    <p:sldId id="273" r:id="rId17"/>
    <p:sldId id="260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5" autoAdjust="0"/>
    <p:restoredTop sz="94660"/>
  </p:normalViewPr>
  <p:slideViewPr>
    <p:cSldViewPr>
      <p:cViewPr varScale="1">
        <p:scale>
          <a:sx n="65" d="100"/>
          <a:sy n="65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07E5-4C28-45B3-96A0-AC33A7D6DD56}" type="datetimeFigureOut">
              <a:rPr lang="en-NZ" smtClean="0"/>
              <a:t>27/04/2013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1321-9FCF-4AE2-B6E6-D6FA5F109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724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07E5-4C28-45B3-96A0-AC33A7D6DD56}" type="datetimeFigureOut">
              <a:rPr lang="en-NZ" smtClean="0"/>
              <a:t>27/04/2013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1321-9FCF-4AE2-B6E6-D6FA5F109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613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07E5-4C28-45B3-96A0-AC33A7D6DD56}" type="datetimeFigureOut">
              <a:rPr lang="en-NZ" smtClean="0"/>
              <a:t>27/04/2013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1321-9FCF-4AE2-B6E6-D6FA5F109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87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07E5-4C28-45B3-96A0-AC33A7D6DD56}" type="datetimeFigureOut">
              <a:rPr lang="en-NZ" smtClean="0"/>
              <a:t>27/04/2013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1321-9FCF-4AE2-B6E6-D6FA5F109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977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07E5-4C28-45B3-96A0-AC33A7D6DD56}" type="datetimeFigureOut">
              <a:rPr lang="en-NZ" smtClean="0"/>
              <a:t>27/04/2013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1321-9FCF-4AE2-B6E6-D6FA5F109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515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07E5-4C28-45B3-96A0-AC33A7D6DD56}" type="datetimeFigureOut">
              <a:rPr lang="en-NZ" smtClean="0"/>
              <a:t>27/04/2013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1321-9FCF-4AE2-B6E6-D6FA5F109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962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07E5-4C28-45B3-96A0-AC33A7D6DD56}" type="datetimeFigureOut">
              <a:rPr lang="en-NZ" smtClean="0"/>
              <a:t>27/04/2013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1321-9FCF-4AE2-B6E6-D6FA5F109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808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07E5-4C28-45B3-96A0-AC33A7D6DD56}" type="datetimeFigureOut">
              <a:rPr lang="en-NZ" smtClean="0"/>
              <a:t>27/04/2013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1321-9FCF-4AE2-B6E6-D6FA5F109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8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07E5-4C28-45B3-96A0-AC33A7D6DD56}" type="datetimeFigureOut">
              <a:rPr lang="en-NZ" smtClean="0"/>
              <a:t>27/04/2013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1321-9FCF-4AE2-B6E6-D6FA5F109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872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07E5-4C28-45B3-96A0-AC33A7D6DD56}" type="datetimeFigureOut">
              <a:rPr lang="en-NZ" smtClean="0"/>
              <a:t>27/04/2013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1321-9FCF-4AE2-B6E6-D6FA5F109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528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07E5-4C28-45B3-96A0-AC33A7D6DD56}" type="datetimeFigureOut">
              <a:rPr lang="en-NZ" smtClean="0"/>
              <a:t>27/04/2013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1321-9FCF-4AE2-B6E6-D6FA5F109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909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07E5-4C28-45B3-96A0-AC33A7D6DD56}" type="datetimeFigureOut">
              <a:rPr lang="en-NZ" smtClean="0"/>
              <a:t>27/04/2013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1321-9FCF-4AE2-B6E6-D6FA5F109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750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ing_species_seagull.sv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Populations and Gene Flow</a:t>
            </a:r>
            <a:endParaRPr lang="en-NZ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36296" y="6165304"/>
            <a:ext cx="1907704" cy="576064"/>
            <a:chOff x="7236296" y="6165304"/>
            <a:chExt cx="1907704" cy="576064"/>
          </a:xfrm>
        </p:grpSpPr>
        <p:sp>
          <p:nvSpPr>
            <p:cNvPr id="5" name="Smiley Face 4"/>
            <p:cNvSpPr/>
            <p:nvPr/>
          </p:nvSpPr>
          <p:spPr>
            <a:xfrm>
              <a:off x="7236296" y="6165304"/>
              <a:ext cx="648072" cy="576064"/>
            </a:xfrm>
            <a:prstGeom prst="smileyFace">
              <a:avLst/>
            </a:prstGeom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Rectangular Callout 5"/>
            <p:cNvSpPr/>
            <p:nvPr/>
          </p:nvSpPr>
          <p:spPr>
            <a:xfrm>
              <a:off x="8244408" y="6237312"/>
              <a:ext cx="899592" cy="432048"/>
            </a:xfrm>
            <a:prstGeom prst="wedgeRectCallout">
              <a:avLst>
                <a:gd name="adj1" fmla="val -110762"/>
                <a:gd name="adj2" fmla="val 35192"/>
              </a:avLst>
            </a:prstGeom>
            <a:solidFill>
              <a:srgbClr val="FFFF00">
                <a:alpha val="30000"/>
              </a:srgb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400" b="1" dirty="0" smtClean="0">
                  <a:solidFill>
                    <a:schemeClr val="tx1"/>
                  </a:solidFill>
                </a:rPr>
                <a:t>Turn</a:t>
              </a:r>
              <a:endParaRPr lang="en-NZ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3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2503487"/>
          </a:xfrm>
        </p:spPr>
        <p:txBody>
          <a:bodyPr/>
          <a:lstStyle/>
          <a:p>
            <a:pPr algn="l" eaLnBrk="1" hangingPunct="1">
              <a:defRPr/>
            </a:pPr>
            <a:r>
              <a:rPr lang="en-NZ" sz="2800" smtClean="0"/>
              <a:t>E.g. - In this very small population the allele frequency changes by 4% simply because of chance during reproduction.</a:t>
            </a:r>
            <a:r>
              <a:rPr lang="en-NZ" sz="3600" smtClean="0"/>
              <a:t> </a:t>
            </a:r>
            <a:r>
              <a:rPr lang="en-NZ" sz="2800" smtClean="0"/>
              <a:t/>
            </a:r>
            <a:br>
              <a:rPr lang="en-NZ" sz="2800" smtClean="0"/>
            </a:br>
            <a:r>
              <a:rPr lang="en-NZ" sz="2800" smtClean="0"/>
              <a:t>If one of the homozygous parents had died, the frequency change would have been much greater.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67" y="2875167"/>
            <a:ext cx="58197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236296" y="6165304"/>
            <a:ext cx="1907704" cy="576064"/>
            <a:chOff x="7236296" y="6165304"/>
            <a:chExt cx="1907704" cy="576064"/>
          </a:xfrm>
        </p:grpSpPr>
        <p:sp>
          <p:nvSpPr>
            <p:cNvPr id="9" name="Smiley Face 8"/>
            <p:cNvSpPr/>
            <p:nvPr/>
          </p:nvSpPr>
          <p:spPr>
            <a:xfrm>
              <a:off x="7236296" y="6165304"/>
              <a:ext cx="648072" cy="576064"/>
            </a:xfrm>
            <a:prstGeom prst="smileyFace">
              <a:avLst/>
            </a:prstGeom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8244408" y="6237312"/>
              <a:ext cx="899592" cy="432048"/>
            </a:xfrm>
            <a:prstGeom prst="wedgeRectCallout">
              <a:avLst>
                <a:gd name="adj1" fmla="val -110762"/>
                <a:gd name="adj2" fmla="val 35192"/>
              </a:avLst>
            </a:prstGeom>
            <a:solidFill>
              <a:srgbClr val="FFFF00">
                <a:alpha val="30000"/>
              </a:srgb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400" b="1" dirty="0" smtClean="0">
                  <a:solidFill>
                    <a:schemeClr val="tx1"/>
                  </a:solidFill>
                </a:rPr>
                <a:t>Turn</a:t>
              </a:r>
              <a:endParaRPr lang="en-NZ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5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mtClean="0"/>
              <a:t>Founder Effect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dirty="0" smtClean="0"/>
              <a:t>Where a new population starts from a few individuals, their gene pool may differ from the gene pool of the species elsewhere.</a:t>
            </a:r>
          </a:p>
          <a:p>
            <a:pPr eaLnBrk="1" hangingPunct="1">
              <a:defRPr/>
            </a:pPr>
            <a:r>
              <a:rPr lang="en-NZ" dirty="0" smtClean="0"/>
              <a:t>Some alleles are higher in frequency</a:t>
            </a:r>
          </a:p>
          <a:p>
            <a:pPr eaLnBrk="1" hangingPunct="1">
              <a:defRPr/>
            </a:pPr>
            <a:r>
              <a:rPr lang="en-NZ" dirty="0" smtClean="0"/>
              <a:t>Others are missing. </a:t>
            </a:r>
            <a:endParaRPr lang="en-NZ" dirty="0" smtClean="0"/>
          </a:p>
          <a:p>
            <a:pPr eaLnBrk="1" hangingPunct="1">
              <a:defRPr/>
            </a:pPr>
            <a:r>
              <a:rPr lang="en-NZ" dirty="0" smtClean="0"/>
              <a:t>More likely to be affected by genetic drift and inbreeding</a:t>
            </a:r>
            <a:endParaRPr lang="en-NZ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7236296" y="6165304"/>
            <a:ext cx="1907704" cy="576064"/>
            <a:chOff x="7236296" y="6165304"/>
            <a:chExt cx="1907704" cy="576064"/>
          </a:xfrm>
        </p:grpSpPr>
        <p:sp>
          <p:nvSpPr>
            <p:cNvPr id="6" name="Smiley Face 5"/>
            <p:cNvSpPr/>
            <p:nvPr/>
          </p:nvSpPr>
          <p:spPr>
            <a:xfrm>
              <a:off x="7236296" y="6165304"/>
              <a:ext cx="648072" cy="576064"/>
            </a:xfrm>
            <a:prstGeom prst="smileyFace">
              <a:avLst/>
            </a:prstGeom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8244408" y="6237312"/>
              <a:ext cx="899592" cy="432048"/>
            </a:xfrm>
            <a:prstGeom prst="wedgeRectCallout">
              <a:avLst>
                <a:gd name="adj1" fmla="val -110762"/>
                <a:gd name="adj2" fmla="val 35192"/>
              </a:avLst>
            </a:prstGeom>
            <a:solidFill>
              <a:srgbClr val="FFFF00">
                <a:alpha val="30000"/>
              </a:srgb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400" b="1" dirty="0" smtClean="0">
                  <a:solidFill>
                    <a:schemeClr val="tx1"/>
                  </a:solidFill>
                </a:rPr>
                <a:t>Turn</a:t>
              </a:r>
              <a:endParaRPr lang="en-NZ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5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en-NZ" smtClean="0"/>
              <a:t>Founder Effect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7652" name="Picture 5" descr="Fig7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8208962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236296" y="6165304"/>
            <a:ext cx="1907704" cy="576064"/>
            <a:chOff x="7236296" y="6165304"/>
            <a:chExt cx="1907704" cy="576064"/>
          </a:xfrm>
        </p:grpSpPr>
        <p:sp>
          <p:nvSpPr>
            <p:cNvPr id="7" name="Smiley Face 6"/>
            <p:cNvSpPr/>
            <p:nvPr/>
          </p:nvSpPr>
          <p:spPr>
            <a:xfrm>
              <a:off x="7236296" y="6165304"/>
              <a:ext cx="648072" cy="576064"/>
            </a:xfrm>
            <a:prstGeom prst="smileyFace">
              <a:avLst/>
            </a:prstGeom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8244408" y="6237312"/>
              <a:ext cx="899592" cy="432048"/>
            </a:xfrm>
            <a:prstGeom prst="wedgeRectCallout">
              <a:avLst>
                <a:gd name="adj1" fmla="val -110762"/>
                <a:gd name="adj2" fmla="val 35192"/>
              </a:avLst>
            </a:prstGeom>
            <a:solidFill>
              <a:srgbClr val="FFFF00">
                <a:alpha val="30000"/>
              </a:srgb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400" b="1" dirty="0" smtClean="0">
                  <a:solidFill>
                    <a:schemeClr val="tx1"/>
                  </a:solidFill>
                </a:rPr>
                <a:t>Turn</a:t>
              </a:r>
              <a:endParaRPr lang="en-NZ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02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55" y="4643586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mtClean="0"/>
              <a:t>Genetic Bottlenecks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NZ" dirty="0" smtClean="0"/>
              <a:t>A disaster such as an eruption, fire or flood can reduce a population in a random way.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NZ" dirty="0" smtClean="0"/>
              <a:t>This is similar to the founder effect in that the gene pool becomes limited and open to genetic drift.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N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NZ" dirty="0" smtClean="0"/>
              <a:t>E.g. Chatham Island black </a:t>
            </a:r>
            <a:r>
              <a:rPr lang="en-NZ" dirty="0" smtClean="0"/>
              <a:t>robin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NZ" dirty="0" err="1" smtClean="0"/>
              <a:t>Takahe</a:t>
            </a:r>
            <a:r>
              <a:rPr lang="en-NZ" dirty="0" smtClean="0"/>
              <a:t> </a:t>
            </a:r>
            <a:endParaRPr lang="en-N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NZ" dirty="0" smtClean="0"/>
              <a:t>Cheetahs</a:t>
            </a:r>
          </a:p>
        </p:txBody>
      </p:sp>
      <p:pic>
        <p:nvPicPr>
          <p:cNvPr id="48133" name="Picture 5" descr="cheet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5734050"/>
            <a:ext cx="16557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lil-robi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933825"/>
            <a:ext cx="21955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236296" y="6165304"/>
            <a:ext cx="1907704" cy="576064"/>
            <a:chOff x="7236296" y="6165304"/>
            <a:chExt cx="1907704" cy="576064"/>
          </a:xfrm>
        </p:grpSpPr>
        <p:sp>
          <p:nvSpPr>
            <p:cNvPr id="8" name="Smiley Face 7"/>
            <p:cNvSpPr/>
            <p:nvPr/>
          </p:nvSpPr>
          <p:spPr>
            <a:xfrm>
              <a:off x="7236296" y="6165304"/>
              <a:ext cx="648072" cy="576064"/>
            </a:xfrm>
            <a:prstGeom prst="smileyFace">
              <a:avLst/>
            </a:prstGeom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8244408" y="6237312"/>
              <a:ext cx="899592" cy="432048"/>
            </a:xfrm>
            <a:prstGeom prst="wedgeRectCallout">
              <a:avLst>
                <a:gd name="adj1" fmla="val -110762"/>
                <a:gd name="adj2" fmla="val 35192"/>
              </a:avLst>
            </a:prstGeom>
            <a:solidFill>
              <a:srgbClr val="FFFF00">
                <a:alpha val="30000"/>
              </a:srgb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400" b="1" dirty="0" smtClean="0">
                  <a:solidFill>
                    <a:schemeClr val="tx1"/>
                  </a:solidFill>
                </a:rPr>
                <a:t>Turn</a:t>
              </a:r>
              <a:endParaRPr lang="en-NZ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24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827E-7 L 1.18507 0.00069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5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lassconnection.s3.amazonaws.com/359/flashcards/551359/jpg/founder_bottleneck1315791889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90" y="0"/>
            <a:ext cx="7237313" cy="685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236296" y="6165304"/>
            <a:ext cx="1907704" cy="576064"/>
            <a:chOff x="7236296" y="6165304"/>
            <a:chExt cx="1907704" cy="576064"/>
          </a:xfrm>
        </p:grpSpPr>
        <p:sp>
          <p:nvSpPr>
            <p:cNvPr id="5" name="Smiley Face 4"/>
            <p:cNvSpPr/>
            <p:nvPr/>
          </p:nvSpPr>
          <p:spPr>
            <a:xfrm>
              <a:off x="7236296" y="6165304"/>
              <a:ext cx="648072" cy="576064"/>
            </a:xfrm>
            <a:prstGeom prst="smileyFace">
              <a:avLst/>
            </a:prstGeom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Rectangular Callout 5"/>
            <p:cNvSpPr/>
            <p:nvPr/>
          </p:nvSpPr>
          <p:spPr>
            <a:xfrm>
              <a:off x="8244408" y="6237312"/>
              <a:ext cx="899592" cy="432048"/>
            </a:xfrm>
            <a:prstGeom prst="wedgeRectCallout">
              <a:avLst>
                <a:gd name="adj1" fmla="val -110762"/>
                <a:gd name="adj2" fmla="val 35192"/>
              </a:avLst>
            </a:prstGeom>
            <a:solidFill>
              <a:srgbClr val="FFFF00">
                <a:alpha val="30000"/>
              </a:srgb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400" b="1" dirty="0" smtClean="0">
                  <a:solidFill>
                    <a:schemeClr val="tx1"/>
                  </a:solidFill>
                </a:rPr>
                <a:t>Turn</a:t>
              </a:r>
              <a:endParaRPr lang="en-NZ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49"/>
            <a:ext cx="3312368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 smtClean="0"/>
              <a:t>COMPARISON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1480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mtClean="0"/>
              <a:t>Old Blue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600200"/>
            <a:ext cx="4546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NZ" smtClean="0"/>
              <a:t>All of the 250 Chatham Islands Black robins alive today are descended from this female.</a:t>
            </a:r>
          </a:p>
        </p:txBody>
      </p:sp>
      <p:pic>
        <p:nvPicPr>
          <p:cNvPr id="62469" name="Picture 5" descr="Old 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36353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236296" y="6165304"/>
            <a:ext cx="1907704" cy="576064"/>
            <a:chOff x="7236296" y="6165304"/>
            <a:chExt cx="1907704" cy="576064"/>
          </a:xfrm>
        </p:grpSpPr>
        <p:sp>
          <p:nvSpPr>
            <p:cNvPr id="7" name="Smiley Face 6"/>
            <p:cNvSpPr/>
            <p:nvPr/>
          </p:nvSpPr>
          <p:spPr>
            <a:xfrm>
              <a:off x="7236296" y="6165304"/>
              <a:ext cx="648072" cy="576064"/>
            </a:xfrm>
            <a:prstGeom prst="smileyFace">
              <a:avLst/>
            </a:prstGeom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8244408" y="6237312"/>
              <a:ext cx="899592" cy="432048"/>
            </a:xfrm>
            <a:prstGeom prst="wedgeRectCallout">
              <a:avLst>
                <a:gd name="adj1" fmla="val -110762"/>
                <a:gd name="adj2" fmla="val 35192"/>
              </a:avLst>
            </a:prstGeom>
            <a:solidFill>
              <a:srgbClr val="FFFF00">
                <a:alpha val="30000"/>
              </a:srgb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400" b="1" dirty="0" smtClean="0">
                  <a:solidFill>
                    <a:schemeClr val="tx1"/>
                  </a:solidFill>
                </a:rPr>
                <a:t>Turn</a:t>
              </a:r>
              <a:endParaRPr lang="en-NZ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00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236296" y="6165304"/>
            <a:ext cx="1907704" cy="576064"/>
            <a:chOff x="7236296" y="6165304"/>
            <a:chExt cx="1907704" cy="576064"/>
          </a:xfrm>
        </p:grpSpPr>
        <p:sp>
          <p:nvSpPr>
            <p:cNvPr id="7" name="Smiley Face 6"/>
            <p:cNvSpPr/>
            <p:nvPr/>
          </p:nvSpPr>
          <p:spPr>
            <a:xfrm>
              <a:off x="7236296" y="6165304"/>
              <a:ext cx="648072" cy="576064"/>
            </a:xfrm>
            <a:prstGeom prst="smileyFace">
              <a:avLst/>
            </a:prstGeom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8244408" y="6237312"/>
              <a:ext cx="899592" cy="432048"/>
            </a:xfrm>
            <a:prstGeom prst="wedgeRectCallout">
              <a:avLst>
                <a:gd name="adj1" fmla="val -110762"/>
                <a:gd name="adj2" fmla="val 35192"/>
              </a:avLst>
            </a:prstGeom>
            <a:solidFill>
              <a:srgbClr val="FFFF00">
                <a:alpha val="30000"/>
              </a:srgb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400" b="1" dirty="0" smtClean="0">
                  <a:solidFill>
                    <a:schemeClr val="tx1"/>
                  </a:solidFill>
                </a:rPr>
                <a:t>Turn</a:t>
              </a:r>
              <a:endParaRPr lang="en-NZ" sz="2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42" name="Picture 2" descr="http://science.nayland.school.nz/graemeb/images/2006pics/biology2006/evolution/Bottlen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70085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62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grpSp>
        <p:nvGrpSpPr>
          <p:cNvPr id="4" name="Group 3"/>
          <p:cNvGrpSpPr/>
          <p:nvPr/>
        </p:nvGrpSpPr>
        <p:grpSpPr>
          <a:xfrm>
            <a:off x="7236296" y="6165304"/>
            <a:ext cx="1907704" cy="576064"/>
            <a:chOff x="7236296" y="6165304"/>
            <a:chExt cx="1907704" cy="576064"/>
          </a:xfrm>
        </p:grpSpPr>
        <p:sp>
          <p:nvSpPr>
            <p:cNvPr id="5" name="Smiley Face 4"/>
            <p:cNvSpPr/>
            <p:nvPr/>
          </p:nvSpPr>
          <p:spPr>
            <a:xfrm>
              <a:off x="7236296" y="6165304"/>
              <a:ext cx="648072" cy="576064"/>
            </a:xfrm>
            <a:prstGeom prst="smileyFace">
              <a:avLst/>
            </a:prstGeom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Rectangular Callout 5"/>
            <p:cNvSpPr/>
            <p:nvPr/>
          </p:nvSpPr>
          <p:spPr>
            <a:xfrm>
              <a:off x="8244408" y="6237312"/>
              <a:ext cx="899592" cy="432048"/>
            </a:xfrm>
            <a:prstGeom prst="wedgeRectCallout">
              <a:avLst>
                <a:gd name="adj1" fmla="val -110762"/>
                <a:gd name="adj2" fmla="val 35192"/>
              </a:avLst>
            </a:prstGeom>
            <a:solidFill>
              <a:srgbClr val="FFFF00">
                <a:alpha val="30000"/>
              </a:srgb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400" b="1" dirty="0" smtClean="0">
                  <a:solidFill>
                    <a:schemeClr val="tx1"/>
                  </a:solidFill>
                </a:rPr>
                <a:t>Turn</a:t>
              </a:r>
              <a:endParaRPr lang="en-NZ" sz="2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198" name="Picture 6" descr="http://o.quizlet.com/3IsrKEQ8LaoQOZNV4tNEjg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53785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8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6386" name="Picture 2" descr="C:\Users\rickw\Desktop\Happy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39896"/>
            <a:ext cx="5561062" cy="40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751247">
            <a:off x="3923928" y="4725144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/>
              <a:t>That’s it!</a:t>
            </a:r>
          </a:p>
          <a:p>
            <a:r>
              <a:rPr lang="en-NZ" sz="2400" b="1" dirty="0" smtClean="0"/>
              <a:t>The END</a:t>
            </a:r>
            <a:endParaRPr lang="en-NZ" sz="2400" b="1" dirty="0"/>
          </a:p>
        </p:txBody>
      </p:sp>
    </p:spTree>
    <p:extLst>
      <p:ext uri="{BB962C8B-B14F-4D97-AF65-F5344CB8AC3E}">
        <p14:creationId xmlns:p14="http://schemas.microsoft.com/office/powerpoint/2010/main" val="27104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NZ" b="1" dirty="0" smtClean="0"/>
              <a:t>Population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/>
          <a:lstStyle/>
          <a:p>
            <a:r>
              <a:rPr lang="en-NZ" dirty="0" smtClean="0"/>
              <a:t>The members of a species in the same area with a common gene pool.</a:t>
            </a:r>
          </a:p>
          <a:p>
            <a:pPr marL="0" indent="0">
              <a:buNone/>
            </a:pPr>
            <a:r>
              <a:rPr lang="en-NZ" sz="3600" b="1" dirty="0" smtClean="0"/>
              <a:t>Gene Flow</a:t>
            </a:r>
          </a:p>
          <a:p>
            <a:pPr>
              <a:spcBef>
                <a:spcPts val="0"/>
              </a:spcBef>
            </a:pPr>
            <a:r>
              <a:rPr lang="en-NZ" dirty="0" smtClean="0"/>
              <a:t>When animals or pollen migrate between populations.</a:t>
            </a:r>
          </a:p>
          <a:p>
            <a:pPr marL="0" indent="0">
              <a:buNone/>
            </a:pPr>
            <a:r>
              <a:rPr lang="en-NZ" sz="3600" b="1" dirty="0" smtClean="0"/>
              <a:t>Deme</a:t>
            </a:r>
          </a:p>
          <a:p>
            <a:pPr>
              <a:spcBef>
                <a:spcPts val="0"/>
              </a:spcBef>
            </a:pPr>
            <a:r>
              <a:rPr lang="en-NZ" dirty="0" smtClean="0"/>
              <a:t>a local population of organisms of one species that actively interbreed with one another and share a distinct gene pool. One deme may differ from its neighbours due to different selection pressures.</a:t>
            </a:r>
            <a:endParaRPr lang="en-NZ" dirty="0"/>
          </a:p>
        </p:txBody>
      </p:sp>
      <p:grpSp>
        <p:nvGrpSpPr>
          <p:cNvPr id="6" name="Group 5"/>
          <p:cNvGrpSpPr/>
          <p:nvPr/>
        </p:nvGrpSpPr>
        <p:grpSpPr>
          <a:xfrm>
            <a:off x="7236296" y="6165304"/>
            <a:ext cx="1907704" cy="576064"/>
            <a:chOff x="7236296" y="6165304"/>
            <a:chExt cx="1907704" cy="576064"/>
          </a:xfrm>
        </p:grpSpPr>
        <p:sp>
          <p:nvSpPr>
            <p:cNvPr id="4" name="Smiley Face 3"/>
            <p:cNvSpPr/>
            <p:nvPr/>
          </p:nvSpPr>
          <p:spPr>
            <a:xfrm>
              <a:off x="7236296" y="6165304"/>
              <a:ext cx="648072" cy="576064"/>
            </a:xfrm>
            <a:prstGeom prst="smileyFace">
              <a:avLst/>
            </a:prstGeom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Rectangular Callout 4"/>
            <p:cNvSpPr/>
            <p:nvPr/>
          </p:nvSpPr>
          <p:spPr>
            <a:xfrm>
              <a:off x="8244408" y="6237312"/>
              <a:ext cx="899592" cy="432048"/>
            </a:xfrm>
            <a:prstGeom prst="wedgeRectCallout">
              <a:avLst>
                <a:gd name="adj1" fmla="val -110762"/>
                <a:gd name="adj2" fmla="val 35192"/>
              </a:avLst>
            </a:prstGeom>
            <a:solidFill>
              <a:srgbClr val="FFFF00">
                <a:alpha val="30000"/>
              </a:srgb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400" b="1" dirty="0" smtClean="0">
                  <a:solidFill>
                    <a:schemeClr val="tx1"/>
                  </a:solidFill>
                </a:rPr>
                <a:t>Turn</a:t>
              </a:r>
              <a:endParaRPr lang="en-NZ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03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NZ" dirty="0" smtClean="0"/>
              <a:t>Demes model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en-NZ" b="1" dirty="0" smtClean="0"/>
              <a:t>Population</a:t>
            </a:r>
            <a:endParaRPr lang="en-NZ" b="1" dirty="0"/>
          </a:p>
        </p:txBody>
      </p:sp>
      <p:sp>
        <p:nvSpPr>
          <p:cNvPr id="4" name="Oval 3"/>
          <p:cNvSpPr/>
          <p:nvPr/>
        </p:nvSpPr>
        <p:spPr>
          <a:xfrm>
            <a:off x="1455764" y="2888940"/>
            <a:ext cx="5832648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Oval 4"/>
          <p:cNvSpPr/>
          <p:nvPr/>
        </p:nvSpPr>
        <p:spPr>
          <a:xfrm>
            <a:off x="2663014" y="3507964"/>
            <a:ext cx="1224136" cy="12961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/>
        </p:nvSpPr>
        <p:spPr>
          <a:xfrm>
            <a:off x="3689688" y="4803291"/>
            <a:ext cx="1224136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>
            <a:off x="4932040" y="3284984"/>
            <a:ext cx="1224136" cy="12961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7469088" y="5126518"/>
            <a:ext cx="160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 smtClean="0"/>
              <a:t>Demes</a:t>
            </a:r>
            <a:endParaRPr lang="en-NZ" sz="3200" b="1" dirty="0"/>
          </a:p>
        </p:txBody>
      </p:sp>
      <p:sp>
        <p:nvSpPr>
          <p:cNvPr id="10" name="Right Brace 9"/>
          <p:cNvSpPr/>
          <p:nvPr/>
        </p:nvSpPr>
        <p:spPr>
          <a:xfrm rot="16200000">
            <a:off x="3840086" y="-305315"/>
            <a:ext cx="1152437" cy="5740748"/>
          </a:xfrm>
          <a:prstGeom prst="rightBrace">
            <a:avLst>
              <a:gd name="adj1" fmla="val 64140"/>
              <a:gd name="adj2" fmla="val 50257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995936" y="4365104"/>
            <a:ext cx="3307284" cy="9361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156176" y="4156036"/>
            <a:ext cx="1440160" cy="100293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932040" y="5606008"/>
            <a:ext cx="253704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236296" y="6165304"/>
            <a:ext cx="1907704" cy="576064"/>
            <a:chOff x="7236296" y="6165304"/>
            <a:chExt cx="1907704" cy="576064"/>
          </a:xfrm>
        </p:grpSpPr>
        <p:sp>
          <p:nvSpPr>
            <p:cNvPr id="21" name="Smiley Face 20"/>
            <p:cNvSpPr/>
            <p:nvPr/>
          </p:nvSpPr>
          <p:spPr>
            <a:xfrm>
              <a:off x="7236296" y="6165304"/>
              <a:ext cx="648072" cy="576064"/>
            </a:xfrm>
            <a:prstGeom prst="smileyFace">
              <a:avLst/>
            </a:prstGeom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8244408" y="6237312"/>
              <a:ext cx="899592" cy="432048"/>
            </a:xfrm>
            <a:prstGeom prst="wedgeRectCallout">
              <a:avLst>
                <a:gd name="adj1" fmla="val -110762"/>
                <a:gd name="adj2" fmla="val 35192"/>
              </a:avLst>
            </a:prstGeom>
            <a:solidFill>
              <a:srgbClr val="FFFF00">
                <a:alpha val="30000"/>
              </a:srgb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400" b="1" dirty="0" smtClean="0">
                  <a:solidFill>
                    <a:schemeClr val="tx1"/>
                  </a:solidFill>
                </a:rPr>
                <a:t>Turn</a:t>
              </a:r>
              <a:endParaRPr lang="en-NZ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74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667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NZ" sz="4800" b="1" dirty="0" smtClean="0"/>
              <a:t>Clines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125538"/>
            <a:ext cx="4679950" cy="539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NZ" sz="2400" dirty="0" smtClean="0"/>
              <a:t>A continual gradual change in phenotype </a:t>
            </a:r>
            <a:r>
              <a:rPr lang="en-NZ" sz="2400" dirty="0" smtClean="0"/>
              <a:t>between a number of adjacent populations is called </a:t>
            </a:r>
            <a:r>
              <a:rPr lang="en-NZ" sz="2400" dirty="0" smtClean="0"/>
              <a:t>a cline.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NZ" sz="2400" dirty="0" smtClean="0"/>
              <a:t>Neighbouring populations may interbreed but populations at the extremes may be reproductively isolated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NZ" sz="2400" dirty="0" smtClean="0"/>
              <a:t>If some of the intermediate populations become extinct, the remaining ones can be considered different species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NZ" sz="1600" dirty="0" smtClean="0">
                <a:sym typeface="Wingdings 3" pitchFamily="18" charset="2"/>
              </a:rPr>
              <a:t>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38798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236296" y="6165304"/>
            <a:ext cx="1907704" cy="576064"/>
            <a:chOff x="7236296" y="6165304"/>
            <a:chExt cx="1907704" cy="576064"/>
          </a:xfrm>
        </p:grpSpPr>
        <p:sp>
          <p:nvSpPr>
            <p:cNvPr id="6" name="Smiley Face 5"/>
            <p:cNvSpPr/>
            <p:nvPr/>
          </p:nvSpPr>
          <p:spPr>
            <a:xfrm>
              <a:off x="7236296" y="6165304"/>
              <a:ext cx="648072" cy="576064"/>
            </a:xfrm>
            <a:prstGeom prst="smileyFace">
              <a:avLst/>
            </a:prstGeom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8244408" y="6237312"/>
              <a:ext cx="899592" cy="432048"/>
            </a:xfrm>
            <a:prstGeom prst="wedgeRectCallout">
              <a:avLst>
                <a:gd name="adj1" fmla="val -110762"/>
                <a:gd name="adj2" fmla="val 35192"/>
              </a:avLst>
            </a:prstGeom>
            <a:solidFill>
              <a:srgbClr val="FFFF00">
                <a:alpha val="30000"/>
              </a:srgb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400" b="1" dirty="0" smtClean="0">
                  <a:solidFill>
                    <a:schemeClr val="tx1"/>
                  </a:solidFill>
                </a:rPr>
                <a:t>Turn</a:t>
              </a:r>
              <a:endParaRPr lang="en-NZ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NZ" b="1" dirty="0" smtClean="0"/>
              <a:t>A cline in N.Z. tomtits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009650"/>
            <a:ext cx="8789987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236296" y="6165304"/>
            <a:ext cx="1907704" cy="576064"/>
            <a:chOff x="7236296" y="6165304"/>
            <a:chExt cx="1907704" cy="576064"/>
          </a:xfrm>
        </p:grpSpPr>
        <p:sp>
          <p:nvSpPr>
            <p:cNvPr id="6" name="Smiley Face 5"/>
            <p:cNvSpPr/>
            <p:nvPr/>
          </p:nvSpPr>
          <p:spPr>
            <a:xfrm>
              <a:off x="7236296" y="6165304"/>
              <a:ext cx="648072" cy="576064"/>
            </a:xfrm>
            <a:prstGeom prst="smileyFace">
              <a:avLst/>
            </a:prstGeom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8244408" y="6237312"/>
              <a:ext cx="899592" cy="432048"/>
            </a:xfrm>
            <a:prstGeom prst="wedgeRectCallout">
              <a:avLst>
                <a:gd name="adj1" fmla="val -110762"/>
                <a:gd name="adj2" fmla="val 35192"/>
              </a:avLst>
            </a:prstGeom>
            <a:solidFill>
              <a:srgbClr val="FFFF00">
                <a:alpha val="30000"/>
              </a:srgb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400" b="1" dirty="0" smtClean="0">
                  <a:solidFill>
                    <a:schemeClr val="tx1"/>
                  </a:solidFill>
                </a:rPr>
                <a:t>Turn</a:t>
              </a:r>
              <a:endParaRPr lang="en-NZ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0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44462"/>
            <a:ext cx="53340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250px-PT05_ub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28860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651501" y="2492375"/>
            <a:ext cx="31686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NZ" dirty="0"/>
              <a:t>A Herring Gull, </a:t>
            </a:r>
            <a:r>
              <a:rPr lang="en-NZ" i="1" dirty="0" err="1"/>
              <a:t>Larus</a:t>
            </a:r>
            <a:r>
              <a:rPr lang="en-NZ" i="1" dirty="0"/>
              <a:t> </a:t>
            </a:r>
            <a:r>
              <a:rPr lang="en-NZ" i="1" dirty="0" err="1"/>
              <a:t>argentatus</a:t>
            </a:r>
            <a:r>
              <a:rPr lang="en-NZ" dirty="0"/>
              <a:t> (front) and a Lesser Black-backed Gull. </a:t>
            </a:r>
            <a:r>
              <a:rPr lang="en-NZ" i="1" dirty="0" err="1"/>
              <a:t>Larus</a:t>
            </a:r>
            <a:r>
              <a:rPr lang="en-NZ" i="1" dirty="0"/>
              <a:t> </a:t>
            </a:r>
            <a:r>
              <a:rPr lang="en-NZ" i="1" dirty="0" err="1"/>
              <a:t>fuscus</a:t>
            </a:r>
            <a:r>
              <a:rPr lang="en-NZ" dirty="0"/>
              <a:t> (behind) in Poland: two species with clear differences. </a:t>
            </a: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4140200" y="1989138"/>
            <a:ext cx="647700" cy="71913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140200" y="2565400"/>
            <a:ext cx="151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>
                <a:solidFill>
                  <a:srgbClr val="000000"/>
                </a:solidFill>
              </a:rPr>
              <a:t>Ancestral gulls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 flipV="1">
            <a:off x="3348038" y="1268413"/>
            <a:ext cx="936625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1908175" y="1196975"/>
            <a:ext cx="1225550" cy="1444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1258888" y="1557338"/>
            <a:ext cx="433387" cy="11509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187450" y="3141663"/>
            <a:ext cx="71438" cy="172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1331913" y="5084763"/>
            <a:ext cx="1081087" cy="14398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4140200" y="2708275"/>
            <a:ext cx="0" cy="10810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4140200" y="4005263"/>
            <a:ext cx="431800" cy="7921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3635375" y="5013325"/>
            <a:ext cx="865188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H="1">
            <a:off x="2700338" y="6021388"/>
            <a:ext cx="792162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 rot="-1668331">
            <a:off x="1911350" y="5532438"/>
            <a:ext cx="2232025" cy="1008062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4140200" y="5589588"/>
            <a:ext cx="151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>
                <a:solidFill>
                  <a:srgbClr val="0000FF"/>
                </a:solidFill>
              </a:rPr>
              <a:t>Zone of overlap</a:t>
            </a: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2555875" y="5589588"/>
            <a:ext cx="1295400" cy="7191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5367339" y="4508500"/>
            <a:ext cx="377666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NZ" sz="2400" dirty="0"/>
              <a:t>This a special cline known as a </a:t>
            </a:r>
            <a:r>
              <a:rPr lang="en-NZ" sz="2800" b="1" dirty="0"/>
              <a:t>ring species</a:t>
            </a:r>
            <a:r>
              <a:rPr lang="en-NZ" sz="2400" dirty="0"/>
              <a:t>. Most neighbouring populations can interbreed except where the ends of the ring </a:t>
            </a:r>
            <a:r>
              <a:rPr lang="en-NZ" sz="2400" dirty="0" smtClean="0"/>
              <a:t>meet</a:t>
            </a:r>
            <a:endParaRPr lang="en-NZ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7236296" y="6165304"/>
            <a:ext cx="1907704" cy="576064"/>
            <a:chOff x="7236296" y="6165304"/>
            <a:chExt cx="1907704" cy="576064"/>
          </a:xfrm>
        </p:grpSpPr>
        <p:sp>
          <p:nvSpPr>
            <p:cNvPr id="23" name="Smiley Face 22"/>
            <p:cNvSpPr/>
            <p:nvPr/>
          </p:nvSpPr>
          <p:spPr>
            <a:xfrm>
              <a:off x="7236296" y="6165304"/>
              <a:ext cx="648072" cy="576064"/>
            </a:xfrm>
            <a:prstGeom prst="smileyFace">
              <a:avLst/>
            </a:prstGeom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8244408" y="6237312"/>
              <a:ext cx="899592" cy="432048"/>
            </a:xfrm>
            <a:prstGeom prst="wedgeRectCallout">
              <a:avLst>
                <a:gd name="adj1" fmla="val -110762"/>
                <a:gd name="adj2" fmla="val 35192"/>
              </a:avLst>
            </a:prstGeom>
            <a:solidFill>
              <a:srgbClr val="FFFF00">
                <a:alpha val="30000"/>
              </a:srgb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400" b="1" dirty="0" smtClean="0">
                  <a:solidFill>
                    <a:schemeClr val="tx1"/>
                  </a:solidFill>
                </a:rPr>
                <a:t>Turn</a:t>
              </a:r>
              <a:endParaRPr lang="en-NZ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5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21515" grpId="0" animBg="1"/>
      <p:bldP spid="21516" grpId="0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 animBg="1"/>
      <p:bldP spid="21523" grpId="0" animBg="1"/>
      <p:bldP spid="21525" grpId="0" animBg="1"/>
      <p:bldP spid="21526" grpId="0" animBg="1"/>
      <p:bldP spid="21528" grpId="0" animBg="1"/>
      <p:bldP spid="21529" grpId="0"/>
      <p:bldP spid="21530" grpId="0" animBg="1"/>
      <p:bldP spid="215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ring gu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" y="0"/>
            <a:ext cx="56962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236296" y="6165304"/>
            <a:ext cx="1907704" cy="576064"/>
            <a:chOff x="7236296" y="6165304"/>
            <a:chExt cx="1907704" cy="576064"/>
          </a:xfrm>
        </p:grpSpPr>
        <p:sp>
          <p:nvSpPr>
            <p:cNvPr id="6" name="Smiley Face 5"/>
            <p:cNvSpPr/>
            <p:nvPr/>
          </p:nvSpPr>
          <p:spPr>
            <a:xfrm>
              <a:off x="7236296" y="6165304"/>
              <a:ext cx="648072" cy="576064"/>
            </a:xfrm>
            <a:prstGeom prst="smileyFace">
              <a:avLst/>
            </a:prstGeom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8244408" y="6237312"/>
              <a:ext cx="899592" cy="432048"/>
            </a:xfrm>
            <a:prstGeom prst="wedgeRectCallout">
              <a:avLst>
                <a:gd name="adj1" fmla="val -110762"/>
                <a:gd name="adj2" fmla="val 35192"/>
              </a:avLst>
            </a:prstGeom>
            <a:solidFill>
              <a:srgbClr val="FFFF00">
                <a:alpha val="30000"/>
              </a:srgb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400" b="1" dirty="0" smtClean="0">
                  <a:solidFill>
                    <a:schemeClr val="tx1"/>
                  </a:solidFill>
                </a:rPr>
                <a:t>Turn</a:t>
              </a:r>
              <a:endParaRPr lang="en-NZ" sz="2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 descr="http://upload.wikimedia.org/wikipedia/commons/thumb/8/8d/Ring_species_seagull.svg/220px-Ring_species_seagull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60647"/>
            <a:ext cx="2771146" cy="31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mtClean="0"/>
              <a:t>What’s up Doc?</a:t>
            </a:r>
          </a:p>
        </p:txBody>
      </p:sp>
      <p:pic>
        <p:nvPicPr>
          <p:cNvPr id="46084" name="Picture 4" descr="Bunn 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8785225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236296" y="6165304"/>
            <a:ext cx="1907704" cy="576064"/>
            <a:chOff x="7236296" y="6165304"/>
            <a:chExt cx="1907704" cy="576064"/>
          </a:xfrm>
        </p:grpSpPr>
        <p:sp>
          <p:nvSpPr>
            <p:cNvPr id="6" name="Smiley Face 5"/>
            <p:cNvSpPr/>
            <p:nvPr/>
          </p:nvSpPr>
          <p:spPr>
            <a:xfrm>
              <a:off x="7236296" y="6165304"/>
              <a:ext cx="648072" cy="576064"/>
            </a:xfrm>
            <a:prstGeom prst="smileyFace">
              <a:avLst/>
            </a:prstGeom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8244408" y="6237312"/>
              <a:ext cx="899592" cy="432048"/>
            </a:xfrm>
            <a:prstGeom prst="wedgeRectCallout">
              <a:avLst>
                <a:gd name="adj1" fmla="val -110762"/>
                <a:gd name="adj2" fmla="val 35192"/>
              </a:avLst>
            </a:prstGeom>
            <a:solidFill>
              <a:srgbClr val="FFFF00">
                <a:alpha val="30000"/>
              </a:srgb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400" b="1" dirty="0" smtClean="0">
                  <a:solidFill>
                    <a:schemeClr val="tx1"/>
                  </a:solidFill>
                </a:rPr>
                <a:t>Turn</a:t>
              </a:r>
              <a:endParaRPr lang="en-NZ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99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z="4800" b="1" smtClean="0"/>
              <a:t>Genetic Drift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dirty="0" smtClean="0"/>
              <a:t>A random </a:t>
            </a:r>
            <a:r>
              <a:rPr lang="en-NZ" dirty="0" smtClean="0"/>
              <a:t>change in allele frequencies as a result of chance events.</a:t>
            </a:r>
          </a:p>
          <a:p>
            <a:pPr eaLnBrk="1" hangingPunct="1">
              <a:defRPr/>
            </a:pPr>
            <a:r>
              <a:rPr lang="en-NZ" dirty="0" smtClean="0"/>
              <a:t>Important in </a:t>
            </a:r>
            <a:r>
              <a:rPr lang="en-NZ" dirty="0" smtClean="0"/>
              <a:t>small populations.</a:t>
            </a:r>
          </a:p>
          <a:p>
            <a:pPr eaLnBrk="1" hangingPunct="1">
              <a:defRPr/>
            </a:pPr>
            <a:r>
              <a:rPr lang="en-NZ" dirty="0" smtClean="0"/>
              <a:t>Alleles can change in frequency or be lost when a chance event removes a few individuals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36296" y="6165304"/>
            <a:ext cx="1907704" cy="576064"/>
            <a:chOff x="7236296" y="6165304"/>
            <a:chExt cx="1907704" cy="576064"/>
          </a:xfrm>
        </p:grpSpPr>
        <p:sp>
          <p:nvSpPr>
            <p:cNvPr id="7" name="Smiley Face 6"/>
            <p:cNvSpPr/>
            <p:nvPr/>
          </p:nvSpPr>
          <p:spPr>
            <a:xfrm>
              <a:off x="7236296" y="6165304"/>
              <a:ext cx="648072" cy="576064"/>
            </a:xfrm>
            <a:prstGeom prst="smileyFace">
              <a:avLst/>
            </a:prstGeom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8244408" y="6237312"/>
              <a:ext cx="899592" cy="432048"/>
            </a:xfrm>
            <a:prstGeom prst="wedgeRectCallout">
              <a:avLst>
                <a:gd name="adj1" fmla="val -110762"/>
                <a:gd name="adj2" fmla="val 35192"/>
              </a:avLst>
            </a:prstGeom>
            <a:solidFill>
              <a:srgbClr val="FFFF00">
                <a:alpha val="30000"/>
              </a:srgb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400" b="1" dirty="0" smtClean="0">
                  <a:solidFill>
                    <a:schemeClr val="tx1"/>
                  </a:solidFill>
                </a:rPr>
                <a:t>Turn</a:t>
              </a:r>
              <a:endParaRPr lang="en-NZ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85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381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Populations and Gene Flow</vt:lpstr>
      <vt:lpstr>Population</vt:lpstr>
      <vt:lpstr>Demes model</vt:lpstr>
      <vt:lpstr>Clines</vt:lpstr>
      <vt:lpstr>A cline in N.Z. tomtits</vt:lpstr>
      <vt:lpstr>PowerPoint Presentation</vt:lpstr>
      <vt:lpstr>PowerPoint Presentation</vt:lpstr>
      <vt:lpstr>What’s up Doc?</vt:lpstr>
      <vt:lpstr>Genetic Drift</vt:lpstr>
      <vt:lpstr>E.g. - In this very small population the allele frequency changes by 4% simply because of chance during reproduction.  If one of the homozygous parents had died, the frequency change would have been much greater.</vt:lpstr>
      <vt:lpstr>Founder Effect</vt:lpstr>
      <vt:lpstr>Founder Effect</vt:lpstr>
      <vt:lpstr>Genetic Bottlenecks</vt:lpstr>
      <vt:lpstr>PowerPoint Presentation</vt:lpstr>
      <vt:lpstr>Old Blue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Populations and Gene Flow</dc:title>
  <dc:creator>Rick Wood</dc:creator>
  <cp:lastModifiedBy>Rick Wood</cp:lastModifiedBy>
  <cp:revision>16</cp:revision>
  <dcterms:created xsi:type="dcterms:W3CDTF">2013-04-27T09:14:14Z</dcterms:created>
  <dcterms:modified xsi:type="dcterms:W3CDTF">2013-04-28T01:37:19Z</dcterms:modified>
</cp:coreProperties>
</file>